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61" r:id="rId7"/>
    <p:sldId id="279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69040" autoAdjust="0"/>
  </p:normalViewPr>
  <p:slideViewPr>
    <p:cSldViewPr snapToGrid="0">
      <p:cViewPr varScale="1">
        <p:scale>
          <a:sx n="66" d="100"/>
          <a:sy n="66" d="100"/>
        </p:scale>
        <p:origin x="1234" y="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DD05B-BC08-430D-94B4-01F9DA849FE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98FF556-2E92-4947-A381-2E85CEDF49E3}">
      <dgm:prSet/>
      <dgm:spPr/>
      <dgm:t>
        <a:bodyPr/>
        <a:lstStyle/>
        <a:p>
          <a:r>
            <a:rPr lang="es-AR" dirty="0"/>
            <a:t>Exceso de información, volatilidad e incertidumbre</a:t>
          </a:r>
        </a:p>
      </dgm:t>
    </dgm:pt>
    <dgm:pt modelId="{22B39915-AB66-43BB-8582-962E14C30A2D}" type="parTrans" cxnId="{300A881D-0645-46EA-8A3B-740C80B84ACE}">
      <dgm:prSet/>
      <dgm:spPr/>
      <dgm:t>
        <a:bodyPr/>
        <a:lstStyle/>
        <a:p>
          <a:endParaRPr lang="es-AR"/>
        </a:p>
      </dgm:t>
    </dgm:pt>
    <dgm:pt modelId="{CCC0A1AE-4220-4FA2-8A82-E933ABEB2B2A}" type="sibTrans" cxnId="{300A881D-0645-46EA-8A3B-740C80B84ACE}">
      <dgm:prSet/>
      <dgm:spPr/>
      <dgm:t>
        <a:bodyPr/>
        <a:lstStyle/>
        <a:p>
          <a:endParaRPr lang="es-AR"/>
        </a:p>
      </dgm:t>
    </dgm:pt>
    <dgm:pt modelId="{09C5A941-C2BB-483F-9570-EED32183E9C3}">
      <dgm:prSet/>
      <dgm:spPr/>
      <dgm:t>
        <a:bodyPr/>
        <a:lstStyle/>
        <a:p>
          <a:r>
            <a:rPr lang="es-AR" dirty="0"/>
            <a:t>Riesgo y retornos con múltiples restricciones</a:t>
          </a:r>
        </a:p>
      </dgm:t>
    </dgm:pt>
    <dgm:pt modelId="{A6237341-A63C-416B-AFAF-D70FB6182581}" type="parTrans" cxnId="{81F05808-C49C-48E8-861E-34EE40AD0AB7}">
      <dgm:prSet/>
      <dgm:spPr/>
      <dgm:t>
        <a:bodyPr/>
        <a:lstStyle/>
        <a:p>
          <a:endParaRPr lang="es-AR"/>
        </a:p>
      </dgm:t>
    </dgm:pt>
    <dgm:pt modelId="{22E78363-4FFF-4D87-B85A-9A46FADAE33A}" type="sibTrans" cxnId="{81F05808-C49C-48E8-861E-34EE40AD0AB7}">
      <dgm:prSet/>
      <dgm:spPr/>
      <dgm:t>
        <a:bodyPr/>
        <a:lstStyle/>
        <a:p>
          <a:endParaRPr lang="es-AR"/>
        </a:p>
      </dgm:t>
    </dgm:pt>
    <dgm:pt modelId="{3B1373B1-883A-4DF3-A2D2-0F968A7204E6}">
      <dgm:prSet/>
      <dgm:spPr/>
      <dgm:t>
        <a:bodyPr/>
        <a:lstStyle/>
        <a:p>
          <a:r>
            <a:rPr lang="es-AR"/>
            <a:t>Aprovechamiento de la tecnología disponible</a:t>
          </a:r>
        </a:p>
      </dgm:t>
    </dgm:pt>
    <dgm:pt modelId="{F46E4314-86D9-4CC9-BEBC-0D8E15FFEC5E}" type="parTrans" cxnId="{0AB84F23-936B-4EDC-A8CC-8097954C110F}">
      <dgm:prSet/>
      <dgm:spPr/>
      <dgm:t>
        <a:bodyPr/>
        <a:lstStyle/>
        <a:p>
          <a:endParaRPr lang="es-AR"/>
        </a:p>
      </dgm:t>
    </dgm:pt>
    <dgm:pt modelId="{A76B2F6F-CC27-4378-9E8D-033F12389A59}" type="sibTrans" cxnId="{0AB84F23-936B-4EDC-A8CC-8097954C110F}">
      <dgm:prSet/>
      <dgm:spPr/>
      <dgm:t>
        <a:bodyPr/>
        <a:lstStyle/>
        <a:p>
          <a:endParaRPr lang="es-AR"/>
        </a:p>
      </dgm:t>
    </dgm:pt>
    <dgm:pt modelId="{D7B1FCE7-8618-4131-A9F7-20153CAEF511}">
      <dgm:prSet/>
      <dgm:spPr/>
      <dgm:t>
        <a:bodyPr/>
        <a:lstStyle/>
        <a:p>
          <a:r>
            <a:rPr lang="es-AR" dirty="0"/>
            <a:t>Sesgos psicológicos e impulsos de compra/venta</a:t>
          </a:r>
        </a:p>
      </dgm:t>
    </dgm:pt>
    <dgm:pt modelId="{09B98424-C51B-421F-8237-C4E76CB797BA}" type="parTrans" cxnId="{680496FD-0D28-47A2-8DD6-E5B07FD14767}">
      <dgm:prSet/>
      <dgm:spPr/>
      <dgm:t>
        <a:bodyPr/>
        <a:lstStyle/>
        <a:p>
          <a:endParaRPr lang="es-AR"/>
        </a:p>
      </dgm:t>
    </dgm:pt>
    <dgm:pt modelId="{4D89CA3E-E965-4D98-9338-F8D252F7BF5E}" type="sibTrans" cxnId="{680496FD-0D28-47A2-8DD6-E5B07FD14767}">
      <dgm:prSet/>
      <dgm:spPr/>
      <dgm:t>
        <a:bodyPr/>
        <a:lstStyle/>
        <a:p>
          <a:endParaRPr lang="es-AR"/>
        </a:p>
      </dgm:t>
    </dgm:pt>
    <dgm:pt modelId="{282CBB85-9579-461E-835C-C5C3FAA9A3FE}">
      <dgm:prSet/>
      <dgm:spPr/>
      <dgm:t>
        <a:bodyPr/>
        <a:lstStyle/>
        <a:p>
          <a:r>
            <a:rPr lang="es-AR" b="0" dirty="0">
              <a:solidFill>
                <a:schemeClr val="tx1"/>
              </a:solidFill>
            </a:rPr>
            <a:t>Necesidad de diversificar para mitigar riesgos</a:t>
          </a:r>
        </a:p>
      </dgm:t>
    </dgm:pt>
    <dgm:pt modelId="{AD133202-769E-466A-81AD-B8AC6DA0C008}" type="parTrans" cxnId="{B25A5D23-E822-4FCB-BB41-04241D53EE07}">
      <dgm:prSet/>
      <dgm:spPr/>
      <dgm:t>
        <a:bodyPr/>
        <a:lstStyle/>
        <a:p>
          <a:endParaRPr lang="es-AR"/>
        </a:p>
      </dgm:t>
    </dgm:pt>
    <dgm:pt modelId="{22316A02-B0D0-469D-9ABF-BC78ADAA9077}" type="sibTrans" cxnId="{B25A5D23-E822-4FCB-BB41-04241D53EE07}">
      <dgm:prSet/>
      <dgm:spPr/>
      <dgm:t>
        <a:bodyPr/>
        <a:lstStyle/>
        <a:p>
          <a:endParaRPr lang="es-AR"/>
        </a:p>
      </dgm:t>
    </dgm:pt>
    <dgm:pt modelId="{A092489E-1E03-4173-BECA-262532BC323A}">
      <dgm:prSet/>
      <dgm:spPr/>
      <dgm:t>
        <a:bodyPr/>
        <a:lstStyle/>
        <a:p>
          <a:r>
            <a:rPr lang="es-AR" b="0">
              <a:solidFill>
                <a:schemeClr val="tx1"/>
              </a:solidFill>
            </a:rPr>
            <a:t>Interdependencia entre activos</a:t>
          </a:r>
          <a:endParaRPr lang="es-AR" dirty="0"/>
        </a:p>
      </dgm:t>
    </dgm:pt>
    <dgm:pt modelId="{C3F0D445-7C73-41F5-A2B3-70DAE5F3898A}" type="parTrans" cxnId="{E388819E-FE23-421D-9B7B-21EEE8C521C8}">
      <dgm:prSet/>
      <dgm:spPr/>
      <dgm:t>
        <a:bodyPr/>
        <a:lstStyle/>
        <a:p>
          <a:endParaRPr lang="es-AR"/>
        </a:p>
      </dgm:t>
    </dgm:pt>
    <dgm:pt modelId="{274C3202-1BDB-4DAD-8EC3-147F8C3752E0}" type="sibTrans" cxnId="{E388819E-FE23-421D-9B7B-21EEE8C521C8}">
      <dgm:prSet/>
      <dgm:spPr/>
      <dgm:t>
        <a:bodyPr/>
        <a:lstStyle/>
        <a:p>
          <a:endParaRPr lang="es-AR"/>
        </a:p>
      </dgm:t>
    </dgm:pt>
    <dgm:pt modelId="{77AC1333-14C8-466C-9897-3840B94B9F88}" type="pres">
      <dgm:prSet presAssocID="{679DD05B-BC08-430D-94B4-01F9DA849FED}" presName="diagram" presStyleCnt="0">
        <dgm:presLayoutVars>
          <dgm:dir/>
          <dgm:resizeHandles val="exact"/>
        </dgm:presLayoutVars>
      </dgm:prSet>
      <dgm:spPr/>
    </dgm:pt>
    <dgm:pt modelId="{BE7111FA-5E3A-4FAD-8A4F-B4DBEB8382D6}" type="pres">
      <dgm:prSet presAssocID="{E98FF556-2E92-4947-A381-2E85CEDF49E3}" presName="node" presStyleLbl="node1" presStyleIdx="0" presStyleCnt="6">
        <dgm:presLayoutVars>
          <dgm:bulletEnabled val="1"/>
        </dgm:presLayoutVars>
      </dgm:prSet>
      <dgm:spPr/>
    </dgm:pt>
    <dgm:pt modelId="{5B527D94-68C0-4211-88DA-150C81C223E9}" type="pres">
      <dgm:prSet presAssocID="{CCC0A1AE-4220-4FA2-8A82-E933ABEB2B2A}" presName="sibTrans" presStyleCnt="0"/>
      <dgm:spPr/>
    </dgm:pt>
    <dgm:pt modelId="{FC13F21F-82D6-43B6-AA2B-260D55058D3F}" type="pres">
      <dgm:prSet presAssocID="{A092489E-1E03-4173-BECA-262532BC323A}" presName="node" presStyleLbl="node1" presStyleIdx="1" presStyleCnt="6">
        <dgm:presLayoutVars>
          <dgm:bulletEnabled val="1"/>
        </dgm:presLayoutVars>
      </dgm:prSet>
      <dgm:spPr/>
    </dgm:pt>
    <dgm:pt modelId="{6C4A474F-66A5-40B7-B769-3BCA4F010A73}" type="pres">
      <dgm:prSet presAssocID="{274C3202-1BDB-4DAD-8EC3-147F8C3752E0}" presName="sibTrans" presStyleCnt="0"/>
      <dgm:spPr/>
    </dgm:pt>
    <dgm:pt modelId="{949AEF90-DBA5-4EFE-BA46-799C1CE6B7C5}" type="pres">
      <dgm:prSet presAssocID="{09C5A941-C2BB-483F-9570-EED32183E9C3}" presName="node" presStyleLbl="node1" presStyleIdx="2" presStyleCnt="6">
        <dgm:presLayoutVars>
          <dgm:bulletEnabled val="1"/>
        </dgm:presLayoutVars>
      </dgm:prSet>
      <dgm:spPr/>
    </dgm:pt>
    <dgm:pt modelId="{1C61BFA9-9EFF-46EC-907A-9BE884165F91}" type="pres">
      <dgm:prSet presAssocID="{22E78363-4FFF-4D87-B85A-9A46FADAE33A}" presName="sibTrans" presStyleCnt="0"/>
      <dgm:spPr/>
    </dgm:pt>
    <dgm:pt modelId="{74146F7E-9952-4646-B3D4-FF066FA28E9F}" type="pres">
      <dgm:prSet presAssocID="{3B1373B1-883A-4DF3-A2D2-0F968A7204E6}" presName="node" presStyleLbl="node1" presStyleIdx="3" presStyleCnt="6">
        <dgm:presLayoutVars>
          <dgm:bulletEnabled val="1"/>
        </dgm:presLayoutVars>
      </dgm:prSet>
      <dgm:spPr/>
    </dgm:pt>
    <dgm:pt modelId="{815473A9-0404-47C1-925A-B2078362C5CB}" type="pres">
      <dgm:prSet presAssocID="{A76B2F6F-CC27-4378-9E8D-033F12389A59}" presName="sibTrans" presStyleCnt="0"/>
      <dgm:spPr/>
    </dgm:pt>
    <dgm:pt modelId="{29401773-CEA1-4BF7-8AFA-9699143B8801}" type="pres">
      <dgm:prSet presAssocID="{D7B1FCE7-8618-4131-A9F7-20153CAEF511}" presName="node" presStyleLbl="node1" presStyleIdx="4" presStyleCnt="6">
        <dgm:presLayoutVars>
          <dgm:bulletEnabled val="1"/>
        </dgm:presLayoutVars>
      </dgm:prSet>
      <dgm:spPr/>
    </dgm:pt>
    <dgm:pt modelId="{53CF2D7E-A61B-49EB-8381-F79D26ECF14A}" type="pres">
      <dgm:prSet presAssocID="{4D89CA3E-E965-4D98-9338-F8D252F7BF5E}" presName="sibTrans" presStyleCnt="0"/>
      <dgm:spPr/>
    </dgm:pt>
    <dgm:pt modelId="{583CA2B2-C8F2-4916-A4B5-A57BF1F247D9}" type="pres">
      <dgm:prSet presAssocID="{282CBB85-9579-461E-835C-C5C3FAA9A3FE}" presName="node" presStyleLbl="node1" presStyleIdx="5" presStyleCnt="6">
        <dgm:presLayoutVars>
          <dgm:bulletEnabled val="1"/>
        </dgm:presLayoutVars>
      </dgm:prSet>
      <dgm:spPr/>
    </dgm:pt>
  </dgm:ptLst>
  <dgm:cxnLst>
    <dgm:cxn modelId="{69E7DC03-F0CB-469D-8F5C-FDCE56C197B7}" type="presOf" srcId="{679DD05B-BC08-430D-94B4-01F9DA849FED}" destId="{77AC1333-14C8-466C-9897-3840B94B9F88}" srcOrd="0" destOrd="0" presId="urn:microsoft.com/office/officeart/2005/8/layout/default"/>
    <dgm:cxn modelId="{81F05808-C49C-48E8-861E-34EE40AD0AB7}" srcId="{679DD05B-BC08-430D-94B4-01F9DA849FED}" destId="{09C5A941-C2BB-483F-9570-EED32183E9C3}" srcOrd="2" destOrd="0" parTransId="{A6237341-A63C-416B-AFAF-D70FB6182581}" sibTransId="{22E78363-4FFF-4D87-B85A-9A46FADAE33A}"/>
    <dgm:cxn modelId="{300A881D-0645-46EA-8A3B-740C80B84ACE}" srcId="{679DD05B-BC08-430D-94B4-01F9DA849FED}" destId="{E98FF556-2E92-4947-A381-2E85CEDF49E3}" srcOrd="0" destOrd="0" parTransId="{22B39915-AB66-43BB-8582-962E14C30A2D}" sibTransId="{CCC0A1AE-4220-4FA2-8A82-E933ABEB2B2A}"/>
    <dgm:cxn modelId="{B25A5D23-E822-4FCB-BB41-04241D53EE07}" srcId="{679DD05B-BC08-430D-94B4-01F9DA849FED}" destId="{282CBB85-9579-461E-835C-C5C3FAA9A3FE}" srcOrd="5" destOrd="0" parTransId="{AD133202-769E-466A-81AD-B8AC6DA0C008}" sibTransId="{22316A02-B0D0-469D-9ABF-BC78ADAA9077}"/>
    <dgm:cxn modelId="{0AB84F23-936B-4EDC-A8CC-8097954C110F}" srcId="{679DD05B-BC08-430D-94B4-01F9DA849FED}" destId="{3B1373B1-883A-4DF3-A2D2-0F968A7204E6}" srcOrd="3" destOrd="0" parTransId="{F46E4314-86D9-4CC9-BEBC-0D8E15FFEC5E}" sibTransId="{A76B2F6F-CC27-4378-9E8D-033F12389A59}"/>
    <dgm:cxn modelId="{18AE9A25-5B0B-408D-8FE4-56D6113E2554}" type="presOf" srcId="{A092489E-1E03-4173-BECA-262532BC323A}" destId="{FC13F21F-82D6-43B6-AA2B-260D55058D3F}" srcOrd="0" destOrd="0" presId="urn:microsoft.com/office/officeart/2005/8/layout/default"/>
    <dgm:cxn modelId="{C76D5341-FABE-42B7-A3D4-14B634BEEC0F}" type="presOf" srcId="{09C5A941-C2BB-483F-9570-EED32183E9C3}" destId="{949AEF90-DBA5-4EFE-BA46-799C1CE6B7C5}" srcOrd="0" destOrd="0" presId="urn:microsoft.com/office/officeart/2005/8/layout/default"/>
    <dgm:cxn modelId="{987AE753-77F0-4C82-B7C3-FD5E69429517}" type="presOf" srcId="{282CBB85-9579-461E-835C-C5C3FAA9A3FE}" destId="{583CA2B2-C8F2-4916-A4B5-A57BF1F247D9}" srcOrd="0" destOrd="0" presId="urn:microsoft.com/office/officeart/2005/8/layout/default"/>
    <dgm:cxn modelId="{E388819E-FE23-421D-9B7B-21EEE8C521C8}" srcId="{679DD05B-BC08-430D-94B4-01F9DA849FED}" destId="{A092489E-1E03-4173-BECA-262532BC323A}" srcOrd="1" destOrd="0" parTransId="{C3F0D445-7C73-41F5-A2B3-70DAE5F3898A}" sibTransId="{274C3202-1BDB-4DAD-8EC3-147F8C3752E0}"/>
    <dgm:cxn modelId="{57040CA8-BF84-4949-95DD-AB99F583F402}" type="presOf" srcId="{D7B1FCE7-8618-4131-A9F7-20153CAEF511}" destId="{29401773-CEA1-4BF7-8AFA-9699143B8801}" srcOrd="0" destOrd="0" presId="urn:microsoft.com/office/officeart/2005/8/layout/default"/>
    <dgm:cxn modelId="{C3E05BD5-2FA8-46A2-A1B3-8B5E30D00649}" type="presOf" srcId="{E98FF556-2E92-4947-A381-2E85CEDF49E3}" destId="{BE7111FA-5E3A-4FAD-8A4F-B4DBEB8382D6}" srcOrd="0" destOrd="0" presId="urn:microsoft.com/office/officeart/2005/8/layout/default"/>
    <dgm:cxn modelId="{4B5E30F5-646E-4730-B651-7E31784FAAE9}" type="presOf" srcId="{3B1373B1-883A-4DF3-A2D2-0F968A7204E6}" destId="{74146F7E-9952-4646-B3D4-FF066FA28E9F}" srcOrd="0" destOrd="0" presId="urn:microsoft.com/office/officeart/2005/8/layout/default"/>
    <dgm:cxn modelId="{680496FD-0D28-47A2-8DD6-E5B07FD14767}" srcId="{679DD05B-BC08-430D-94B4-01F9DA849FED}" destId="{D7B1FCE7-8618-4131-A9F7-20153CAEF511}" srcOrd="4" destOrd="0" parTransId="{09B98424-C51B-421F-8237-C4E76CB797BA}" sibTransId="{4D89CA3E-E965-4D98-9338-F8D252F7BF5E}"/>
    <dgm:cxn modelId="{E796687C-BD97-4978-9BCE-8FFAE9D16FE9}" type="presParOf" srcId="{77AC1333-14C8-466C-9897-3840B94B9F88}" destId="{BE7111FA-5E3A-4FAD-8A4F-B4DBEB8382D6}" srcOrd="0" destOrd="0" presId="urn:microsoft.com/office/officeart/2005/8/layout/default"/>
    <dgm:cxn modelId="{816B3366-E494-48AF-B898-2533D2C5FFE4}" type="presParOf" srcId="{77AC1333-14C8-466C-9897-3840B94B9F88}" destId="{5B527D94-68C0-4211-88DA-150C81C223E9}" srcOrd="1" destOrd="0" presId="urn:microsoft.com/office/officeart/2005/8/layout/default"/>
    <dgm:cxn modelId="{0FDF1B37-A515-40A7-8380-26F080CD990A}" type="presParOf" srcId="{77AC1333-14C8-466C-9897-3840B94B9F88}" destId="{FC13F21F-82D6-43B6-AA2B-260D55058D3F}" srcOrd="2" destOrd="0" presId="urn:microsoft.com/office/officeart/2005/8/layout/default"/>
    <dgm:cxn modelId="{0579C880-9CA5-4F6C-B58C-498865FA2E96}" type="presParOf" srcId="{77AC1333-14C8-466C-9897-3840B94B9F88}" destId="{6C4A474F-66A5-40B7-B769-3BCA4F010A73}" srcOrd="3" destOrd="0" presId="urn:microsoft.com/office/officeart/2005/8/layout/default"/>
    <dgm:cxn modelId="{1F9939BF-F6C0-4696-8C20-FF99C3C4635D}" type="presParOf" srcId="{77AC1333-14C8-466C-9897-3840B94B9F88}" destId="{949AEF90-DBA5-4EFE-BA46-799C1CE6B7C5}" srcOrd="4" destOrd="0" presId="urn:microsoft.com/office/officeart/2005/8/layout/default"/>
    <dgm:cxn modelId="{3ECF804E-4892-4BA1-8989-4605C78C9F68}" type="presParOf" srcId="{77AC1333-14C8-466C-9897-3840B94B9F88}" destId="{1C61BFA9-9EFF-46EC-907A-9BE884165F91}" srcOrd="5" destOrd="0" presId="urn:microsoft.com/office/officeart/2005/8/layout/default"/>
    <dgm:cxn modelId="{557CE25B-1A1C-4654-9435-90A281B0F2FE}" type="presParOf" srcId="{77AC1333-14C8-466C-9897-3840B94B9F88}" destId="{74146F7E-9952-4646-B3D4-FF066FA28E9F}" srcOrd="6" destOrd="0" presId="urn:microsoft.com/office/officeart/2005/8/layout/default"/>
    <dgm:cxn modelId="{747F47ED-4DBF-409A-B18C-F547EE6C54FB}" type="presParOf" srcId="{77AC1333-14C8-466C-9897-3840B94B9F88}" destId="{815473A9-0404-47C1-925A-B2078362C5CB}" srcOrd="7" destOrd="0" presId="urn:microsoft.com/office/officeart/2005/8/layout/default"/>
    <dgm:cxn modelId="{100E4233-546F-49A1-ADE0-5AE32EB7508B}" type="presParOf" srcId="{77AC1333-14C8-466C-9897-3840B94B9F88}" destId="{29401773-CEA1-4BF7-8AFA-9699143B8801}" srcOrd="8" destOrd="0" presId="urn:microsoft.com/office/officeart/2005/8/layout/default"/>
    <dgm:cxn modelId="{742B3D90-D592-4903-9101-3E645067B75D}" type="presParOf" srcId="{77AC1333-14C8-466C-9897-3840B94B9F88}" destId="{53CF2D7E-A61B-49EB-8381-F79D26ECF14A}" srcOrd="9" destOrd="0" presId="urn:microsoft.com/office/officeart/2005/8/layout/default"/>
    <dgm:cxn modelId="{E272B041-B323-4DE8-880E-65020607E0E1}" type="presParOf" srcId="{77AC1333-14C8-466C-9897-3840B94B9F88}" destId="{583CA2B2-C8F2-4916-A4B5-A57BF1F247D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111FA-5E3A-4FAD-8A4F-B4DBEB8382D6}">
      <dsp:nvSpPr>
        <dsp:cNvPr id="0" name=""/>
        <dsp:cNvSpPr/>
      </dsp:nvSpPr>
      <dsp:spPr>
        <a:xfrm>
          <a:off x="0" y="39119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kern="1200" dirty="0"/>
            <a:t>Exceso de información, volatilidad e incertidumbre</a:t>
          </a:r>
        </a:p>
      </dsp:txBody>
      <dsp:txXfrm>
        <a:off x="0" y="39119"/>
        <a:ext cx="2680710" cy="1608426"/>
      </dsp:txXfrm>
    </dsp:sp>
    <dsp:sp modelId="{FC13F21F-82D6-43B6-AA2B-260D55058D3F}">
      <dsp:nvSpPr>
        <dsp:cNvPr id="0" name=""/>
        <dsp:cNvSpPr/>
      </dsp:nvSpPr>
      <dsp:spPr>
        <a:xfrm>
          <a:off x="2948781" y="39119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b="0" kern="1200">
              <a:solidFill>
                <a:schemeClr val="tx1"/>
              </a:solidFill>
            </a:rPr>
            <a:t>Interdependencia entre activos</a:t>
          </a:r>
          <a:endParaRPr lang="es-AR" sz="2500" kern="1200" dirty="0"/>
        </a:p>
      </dsp:txBody>
      <dsp:txXfrm>
        <a:off x="2948781" y="39119"/>
        <a:ext cx="2680710" cy="1608426"/>
      </dsp:txXfrm>
    </dsp:sp>
    <dsp:sp modelId="{949AEF90-DBA5-4EFE-BA46-799C1CE6B7C5}">
      <dsp:nvSpPr>
        <dsp:cNvPr id="0" name=""/>
        <dsp:cNvSpPr/>
      </dsp:nvSpPr>
      <dsp:spPr>
        <a:xfrm>
          <a:off x="5897562" y="39119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kern="1200" dirty="0"/>
            <a:t>Riesgo y retornos con múltiples restricciones</a:t>
          </a:r>
        </a:p>
      </dsp:txBody>
      <dsp:txXfrm>
        <a:off x="5897562" y="39119"/>
        <a:ext cx="2680710" cy="1608426"/>
      </dsp:txXfrm>
    </dsp:sp>
    <dsp:sp modelId="{74146F7E-9952-4646-B3D4-FF066FA28E9F}">
      <dsp:nvSpPr>
        <dsp:cNvPr id="0" name=""/>
        <dsp:cNvSpPr/>
      </dsp:nvSpPr>
      <dsp:spPr>
        <a:xfrm>
          <a:off x="0" y="1915617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kern="1200"/>
            <a:t>Aprovechamiento de la tecnología disponible</a:t>
          </a:r>
        </a:p>
      </dsp:txBody>
      <dsp:txXfrm>
        <a:off x="0" y="1915617"/>
        <a:ext cx="2680710" cy="1608426"/>
      </dsp:txXfrm>
    </dsp:sp>
    <dsp:sp modelId="{29401773-CEA1-4BF7-8AFA-9699143B8801}">
      <dsp:nvSpPr>
        <dsp:cNvPr id="0" name=""/>
        <dsp:cNvSpPr/>
      </dsp:nvSpPr>
      <dsp:spPr>
        <a:xfrm>
          <a:off x="2948781" y="1915617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kern="1200" dirty="0"/>
            <a:t>Sesgos psicológicos e impulsos de compra/venta</a:t>
          </a:r>
        </a:p>
      </dsp:txBody>
      <dsp:txXfrm>
        <a:off x="2948781" y="1915617"/>
        <a:ext cx="2680710" cy="1608426"/>
      </dsp:txXfrm>
    </dsp:sp>
    <dsp:sp modelId="{583CA2B2-C8F2-4916-A4B5-A57BF1F247D9}">
      <dsp:nvSpPr>
        <dsp:cNvPr id="0" name=""/>
        <dsp:cNvSpPr/>
      </dsp:nvSpPr>
      <dsp:spPr>
        <a:xfrm>
          <a:off x="5897562" y="1915617"/>
          <a:ext cx="2680710" cy="1608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500" b="0" kern="1200" dirty="0">
              <a:solidFill>
                <a:schemeClr val="tx1"/>
              </a:solidFill>
            </a:rPr>
            <a:t>Necesidad de diversificar para mitigar riesgos</a:t>
          </a:r>
        </a:p>
      </dsp:txBody>
      <dsp:txXfrm>
        <a:off x="5897562" y="1915617"/>
        <a:ext cx="2680710" cy="1608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6AC5-9EB2-5136-00A9-356A1F48F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4F191-C549-4811-D3E5-80775DD09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E7B6C-8C38-9C4D-445E-6B62E6CDF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5E3C1-68FB-B2BF-DF87-9AAF50FD7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3923-4DFC-F147-D799-800F092C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C093A-6788-0135-A4AC-1910FB906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310C5-4E29-216E-81F5-336AA20BD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86AD0-CA7D-661F-7E79-9EEE126D3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Contexto global en la gestión de carteras de stocks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Riesgo y retornos con múltiples restricciones (liquidez, costos, metas)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A3544-E0B7-ADAE-12BD-2C763D7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2FE31-2832-1F9C-0D9B-DC245DBF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E6574-90F7-EC32-AAC7-8C30780A5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01CD1-9D92-4B92-C992-D26F278F7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51AC0-66E6-3702-3260-2E89C02B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51806-A05F-0A20-713D-6343AC931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0F109-14BB-C40F-3E3F-ED726139A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0E81-191D-DBA8-3A21-E08778744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1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28DC-B6C3-E14D-16F4-0401AB26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EF421-8E8B-8E36-F5AD-E475CB3C0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2C1C0-186F-8608-614E-256DFDE41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Tratar</a:t>
            </a:r>
            <a:r>
              <a:rPr lang="en-US" dirty="0"/>
              <a:t> de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4BBE-C44A-3EC7-427C-E6F17B26D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8E90-9E2F-E243-E8FD-85855DF5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C58FA-E486-F230-46FE-B3FB912C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E8CB5-3DBE-778A-AFE5-6F36FE50F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33AE2-2510-F0C1-253D-CC7FD4112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66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8D4C-5D31-3127-E9DD-E0AB990D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33947-1174-D8C7-CE54-F7306B939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BF79E-8169-47E6-7F6E-4B6F75BA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FAD4-5448-CA00-6751-F10619951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AC49-AB44-8D9C-85E4-7FDD65D7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83466-E69B-9085-45BF-00989CEC4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C229B-C436-A487-5673-ED5055FA8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E7F7-B744-9DC6-6836-3D5157DB8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9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edoldi/glasso_fina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santtedo@gmail.com" TargetMode="External"/><Relationship Id="rId4" Type="http://schemas.openxmlformats.org/officeDocument/2006/relationships/hyperlink" Target="mailto:shidacalderon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s-AR" dirty="0"/>
              <a:t>GRAPHICAL LASSO</a:t>
            </a:r>
            <a:br>
              <a:rPr lang="es-AR" dirty="0"/>
            </a:br>
            <a:r>
              <a:rPr lang="es-AR" sz="3200" dirty="0"/>
              <a:t>Aplicación en el ámbito financiero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762499C-CD7F-4131-DAAD-0F425524AC82}"/>
              </a:ext>
            </a:extLst>
          </p:cNvPr>
          <p:cNvSpPr txBox="1">
            <a:spLocks/>
          </p:cNvSpPr>
          <p:nvPr/>
        </p:nvSpPr>
        <p:spPr>
          <a:xfrm>
            <a:off x="1524000" y="4571998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dirty="0"/>
              <a:t>Enfoque estadístico del Aprendizaje automático</a:t>
            </a:r>
          </a:p>
          <a:p>
            <a:pPr algn="l"/>
            <a:r>
              <a:rPr lang="en-US" sz="2000" dirty="0"/>
              <a:t>Data Mining – UBA</a:t>
            </a:r>
          </a:p>
          <a:p>
            <a:pPr algn="l"/>
            <a:endParaRPr lang="en-US" sz="2000" dirty="0"/>
          </a:p>
          <a:p>
            <a:pPr algn="l"/>
            <a:r>
              <a:rPr lang="es-ES" sz="1400" b="0" i="0" dirty="0">
                <a:effectLst/>
                <a:latin typeface="Helvetica Neue"/>
              </a:rPr>
              <a:t>Calderón Shirley y Tedoldi Santiago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525-DCE8-C2DF-A241-9B762FE4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88F2-B7A6-4924-00BE-6C44D96A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4D6A-F321-3F6C-064E-6ADA6696CD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APLICACIÓN EN RETORNO</a:t>
            </a:r>
          </a:p>
          <a:p>
            <a:r>
              <a:rPr lang="es-AR" dirty="0"/>
              <a:t>Elimina tendencias a largo plazo</a:t>
            </a:r>
          </a:p>
          <a:p>
            <a:r>
              <a:rPr lang="es-AR" dirty="0"/>
              <a:t>Suma comparabilidad</a:t>
            </a:r>
          </a:p>
          <a:p>
            <a:r>
              <a:rPr lang="es-AR" dirty="0"/>
              <a:t>Enfatiza fenómenos estacionarios</a:t>
            </a:r>
          </a:p>
          <a:p>
            <a:r>
              <a:rPr lang="es-AR" dirty="0"/>
              <a:t>Reduce impacto de eventos corporativos</a:t>
            </a:r>
          </a:p>
          <a:p>
            <a:r>
              <a:rPr lang="es-AR" dirty="0"/>
              <a:t>Mejor respecto a enfocar en las ganancias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Resultados insulsos, sin relaciones encontradas…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F58C-FE6E-8F45-5F3A-A4D9C338C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AB6D2A-EB31-211D-02F8-E3CB6D274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A4FC21-6390-1E34-4A4C-BB248B8EA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F0E14E-33DF-36B2-132F-3ED625A9F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12393" r="19856" b="16634"/>
          <a:stretch/>
        </p:blipFill>
        <p:spPr bwMode="auto">
          <a:xfrm>
            <a:off x="6515582" y="1550473"/>
            <a:ext cx="4838218" cy="441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5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55-D0A4-D406-7338-A6093721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6D7F-8570-45A6-7591-F719A8BB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0E903-7BF6-C9BA-DED8-BFB368F20A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APLICACIÓN EN VALORES DE CIERRE</a:t>
            </a:r>
          </a:p>
          <a:p>
            <a:r>
              <a:rPr lang="es-AR" dirty="0"/>
              <a:t>Coloreando según sector</a:t>
            </a:r>
          </a:p>
          <a:p>
            <a:r>
              <a:rPr lang="es-AR" dirty="0"/>
              <a:t>Se detectan relaciones directas</a:t>
            </a:r>
          </a:p>
          <a:p>
            <a:r>
              <a:rPr lang="es-AR" dirty="0"/>
              <a:t>Stocks aisladas en el grafo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Repasemos el notebook de procesamiento </a:t>
            </a:r>
          </a:p>
          <a:p>
            <a:r>
              <a:rPr lang="es-AR" b="1" dirty="0"/>
              <a:t>Y Observemos esto en un HTML interactivo con </a:t>
            </a:r>
            <a:r>
              <a:rPr lang="es-AR" b="1" dirty="0" err="1">
                <a:solidFill>
                  <a:srgbClr val="FF0000"/>
                </a:solidFill>
              </a:rPr>
              <a:t>graphjs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230F4-48A9-1190-9154-F85230A2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54FAF1B-1954-E810-2709-C5EAA378B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AA1BA-8F16-B80B-F3FD-901F80D9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28CB7EC-9922-E248-E026-99045DC4B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t="13333" r="20423" b="18650"/>
          <a:stretch/>
        </p:blipFill>
        <p:spPr bwMode="auto">
          <a:xfrm>
            <a:off x="6330387" y="1427936"/>
            <a:ext cx="5023413" cy="46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2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3E36-651D-7F27-EE70-9C4417AA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EE17-DD42-F56A-FCC0-C2C5DAA3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s-AR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C630-8B5C-871A-DC08-974489FB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GLASSO resulta una herramienta útil para relacionar valores de bolsa.</a:t>
            </a:r>
          </a:p>
          <a:p>
            <a:r>
              <a:rPr lang="es-AR" dirty="0"/>
              <a:t>Las relaciones que encuentra en los valores de cierre tienen sentido respecto a los sectores.</a:t>
            </a:r>
          </a:p>
          <a:p>
            <a:r>
              <a:rPr lang="es-AR" dirty="0"/>
              <a:t>La construcción de </a:t>
            </a:r>
            <a:r>
              <a:rPr lang="es-AR" dirty="0" err="1"/>
              <a:t>clusters</a:t>
            </a:r>
            <a:r>
              <a:rPr lang="es-AR" dirty="0"/>
              <a:t>, a partir de estos grafos pesados, parece trivial pero requiere el análisis de un especialista en finanzas.</a:t>
            </a:r>
          </a:p>
          <a:p>
            <a:r>
              <a:rPr lang="es-AR" dirty="0"/>
              <a:t>El trabajo sobre retornos, en lugar de valores, no fue posible y queda pendiente analizar su factibilidad variando ciertos parámetros del análisis.</a:t>
            </a:r>
          </a:p>
        </p:txBody>
      </p:sp>
      <p:pic>
        <p:nvPicPr>
          <p:cNvPr id="14" name="Marcador de posición de imagen 1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96F535CD-27DB-1FCC-20CA-1334E1899A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4" r="29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695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pPr algn="l"/>
            <a:r>
              <a:rPr lang="en-US" dirty="0" err="1"/>
              <a:t>Repositorio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pPr algn="l"/>
            <a:r>
              <a:rPr lang="en-US" dirty="0">
                <a:hlinkClick r:id="rId3"/>
              </a:rPr>
              <a:t>https://github.com/sstedoldi/glasso_finance</a:t>
            </a:r>
            <a:endParaRPr lang="en-US" dirty="0"/>
          </a:p>
          <a:p>
            <a:pPr algn="l"/>
            <a:r>
              <a:rPr lang="en-US" dirty="0" err="1"/>
              <a:t>Contactos</a:t>
            </a:r>
            <a:r>
              <a:rPr lang="en-US" dirty="0"/>
              <a:t>:</a:t>
            </a:r>
          </a:p>
          <a:p>
            <a:pPr algn="l"/>
            <a:r>
              <a:rPr lang="en-US" dirty="0">
                <a:hlinkClick r:id="rId4"/>
              </a:rPr>
              <a:t>shidacalderon@gmail.com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santtedo@gmail.com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s-AR" dirty="0"/>
              <a:t>Contenido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s-AR" dirty="0"/>
              <a:t>Introducción</a:t>
            </a:r>
          </a:p>
          <a:p>
            <a:r>
              <a:rPr lang="es-AR" dirty="0"/>
              <a:t>Problema disparador</a:t>
            </a:r>
          </a:p>
          <a:p>
            <a:r>
              <a:rPr lang="es-AR" dirty="0" err="1"/>
              <a:t>Graph</a:t>
            </a:r>
            <a:r>
              <a:rPr lang="es-AR" dirty="0"/>
              <a:t> </a:t>
            </a:r>
            <a:r>
              <a:rPr lang="es-AR" dirty="0" err="1"/>
              <a:t>lasso</a:t>
            </a:r>
            <a:endParaRPr lang="es-AR" dirty="0"/>
          </a:p>
          <a:p>
            <a:r>
              <a:rPr lang="es-AR" dirty="0"/>
              <a:t>Su Aplicación en valores de bolsa</a:t>
            </a:r>
          </a:p>
        </p:txBody>
      </p:sp>
      <p:pic>
        <p:nvPicPr>
          <p:cNvPr id="7" name="Marcador de posición de imagen 6" descr="Foto en blanco y negro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5DDDF2E9-D34D-F401-4A9B-1D6278C34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b="12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s-AR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Relevancia del mercado de capitales y el trading</a:t>
            </a:r>
            <a:r>
              <a:rPr lang="es-ES" dirty="0"/>
              <a:t>: Pilar clave para el desarrollo económico y la generación de oportunidades de inversión.</a:t>
            </a:r>
          </a:p>
          <a:p>
            <a:r>
              <a:rPr lang="es-ES" b="1" dirty="0"/>
              <a:t>Revolución </a:t>
            </a:r>
            <a:r>
              <a:rPr lang="es-ES" b="1" dirty="0" err="1"/>
              <a:t>fintech</a:t>
            </a:r>
            <a:r>
              <a:rPr lang="es-ES" b="1" dirty="0"/>
              <a:t> y expansión del mercado</a:t>
            </a:r>
            <a:r>
              <a:rPr lang="es-ES" dirty="0"/>
              <a:t>: Crecimiento exponencial del acceso y participación en los mercados financieros.</a:t>
            </a:r>
          </a:p>
          <a:p>
            <a:r>
              <a:rPr lang="es-ES" b="1" dirty="0"/>
              <a:t>Desafío actual</a:t>
            </a:r>
            <a:r>
              <a:rPr lang="es-ES" dirty="0"/>
              <a:t>: Gestionar eficientemente carteras ante la complejidad y volatilidad creciente de los mercados.</a:t>
            </a:r>
          </a:p>
          <a:p>
            <a:r>
              <a:rPr lang="es-AR" b="1" dirty="0"/>
              <a:t>Propuesta metodológica</a:t>
            </a:r>
            <a:r>
              <a:rPr lang="es-AR" dirty="0"/>
              <a:t>: Uso de </a:t>
            </a:r>
            <a:r>
              <a:rPr lang="es-AR" dirty="0" err="1"/>
              <a:t>Graphical</a:t>
            </a:r>
            <a:r>
              <a:rPr lang="es-AR" dirty="0"/>
              <a:t> LASSO (GLASSO) para construir redes de dependencia entre activos financieros.</a:t>
            </a:r>
            <a:endParaRPr lang="en-US" dirty="0"/>
          </a:p>
        </p:txBody>
      </p:sp>
      <p:pic>
        <p:nvPicPr>
          <p:cNvPr id="14" name="Marcador de posición de imagen 1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A537AC9-6A2E-8741-0D43-D43E03205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4" r="29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Problema disparador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7A9EDBD-5F36-590D-D71B-4A1F5C19096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7650630"/>
              </p:ext>
            </p:extLst>
          </p:nvPr>
        </p:nvGraphicFramePr>
        <p:xfrm>
          <a:off x="1806863" y="1647418"/>
          <a:ext cx="8578273" cy="356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C808307-8023-C579-C704-C99FFC5046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1738" y="5511602"/>
            <a:ext cx="7748524" cy="880736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¿Cómo podemos agrupar stocks para tomar decisiones de compra/venta, diversificando apropiadamente?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90EB7-A0A0-759D-C820-732823BA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Gráfico, Escala de tiempo, Gráfico de rectángulos&#10;&#10;Descripción generada automáticamente">
            <a:extLst>
              <a:ext uri="{FF2B5EF4-FFF2-40B4-BE49-F238E27FC236}">
                <a16:creationId xmlns:a16="http://schemas.microsoft.com/office/drawing/2014/main" id="{4848D17A-F691-3398-E654-9CF7866B23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7" y="1651049"/>
            <a:ext cx="7243593" cy="447033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C43F6-6C8E-EC29-EFE8-E5FB65A8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Problema disparador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3D30-0818-AA16-4159-CDB83FD8AC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3921" y="1691640"/>
            <a:ext cx="5212079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CORRELACION ENTRE VALORES DE STOCKS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Muestra</a:t>
            </a:r>
            <a:r>
              <a:rPr lang="en-US" dirty="0"/>
              <a:t> de 30 stocks </a:t>
            </a:r>
            <a:r>
              <a:rPr lang="en-US" dirty="0" err="1"/>
              <a:t>tomadas</a:t>
            </a:r>
            <a:r>
              <a:rPr lang="en-US" dirty="0"/>
              <a:t> al azar</a:t>
            </a:r>
          </a:p>
          <a:p>
            <a:r>
              <a:rPr lang="en-US" dirty="0"/>
              <a:t>36 meses de </a:t>
            </a:r>
            <a:r>
              <a:rPr lang="en-US" dirty="0" err="1"/>
              <a:t>ventana</a:t>
            </a:r>
            <a:r>
              <a:rPr lang="en-US" dirty="0"/>
              <a:t> temporal</a:t>
            </a:r>
          </a:p>
          <a:p>
            <a:r>
              <a:rPr lang="en-US" dirty="0"/>
              <a:t>Altas </a:t>
            </a:r>
            <a:r>
              <a:rPr lang="en-US" dirty="0" err="1"/>
              <a:t>correlaciones</a:t>
            </a:r>
            <a:r>
              <a:rPr lang="en-US" dirty="0"/>
              <a:t> + / -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CBFBE-ED61-E255-EF40-B2FF1B7E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553DD2-BF19-AD2C-5592-777407FEC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013" y="2485648"/>
            <a:ext cx="2902449" cy="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BF27B-06F2-5F62-AE60-F58FD22C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0EE9-AAE2-6E6C-9A4D-87F3FB92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Problema disparador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FA5A-0414-FF4E-5C7A-DD7F6A72C2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5562600" cy="4137189"/>
          </a:xfrm>
          <a:noFill/>
        </p:spPr>
        <p:txBody>
          <a:bodyPr>
            <a:normAutofit fontScale="92500"/>
          </a:bodyPr>
          <a:lstStyle/>
          <a:p>
            <a:pPr algn="ctr"/>
            <a:r>
              <a:rPr lang="es-AR" dirty="0"/>
              <a:t>CASOS EJEMPLIFICADORES</a:t>
            </a:r>
          </a:p>
          <a:p>
            <a:r>
              <a:rPr lang="es-AR" dirty="0"/>
              <a:t>MMC &amp; HTL </a:t>
            </a:r>
            <a:r>
              <a:rPr lang="es-AR" dirty="0" err="1"/>
              <a:t>corr</a:t>
            </a:r>
            <a:r>
              <a:rPr lang="es-AR" dirty="0"/>
              <a:t> = 0,91</a:t>
            </a:r>
          </a:p>
          <a:p>
            <a:r>
              <a:rPr lang="es-AR" dirty="0"/>
              <a:t>MMC corresponde al sector financiero</a:t>
            </a:r>
          </a:p>
          <a:p>
            <a:r>
              <a:rPr lang="es-AR" dirty="0"/>
              <a:t>HTL corresponde al sector consumo masivo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MMC &amp; UPS </a:t>
            </a:r>
            <a:r>
              <a:rPr lang="es-AR" dirty="0" err="1"/>
              <a:t>corr</a:t>
            </a:r>
            <a:r>
              <a:rPr lang="es-AR" dirty="0"/>
              <a:t> = (-) 0,82</a:t>
            </a:r>
          </a:p>
          <a:p>
            <a:r>
              <a:rPr lang="es-AR" dirty="0"/>
              <a:t>UPS corresponde al sector industrial</a:t>
            </a:r>
          </a:p>
          <a:p>
            <a:endParaRPr lang="es-AR" dirty="0"/>
          </a:p>
          <a:p>
            <a:endParaRPr lang="es-AR" dirty="0"/>
          </a:p>
          <a:p>
            <a:r>
              <a:rPr lang="es-AR" sz="2400" b="1" dirty="0"/>
              <a:t>¿Tienen sentido práctico estas correlaciones?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1118-AA01-97FF-DE11-21FCFFCBF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Marcador de contenido 8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27A633F9-3FC5-7620-D834-B99CFBE4452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6784470" y="1540069"/>
            <a:ext cx="4501492" cy="2576913"/>
          </a:xfrm>
        </p:spPr>
      </p:pic>
      <p:pic>
        <p:nvPicPr>
          <p:cNvPr id="11" name="Imagen 10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F9A2113D-8B6E-A4FA-0418-D09F48AE2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6784472" y="3727049"/>
            <a:ext cx="4501492" cy="25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321D-D6EE-D81C-D551-43746792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A7FD2C5-BC27-2B08-83B4-59AF0705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03A07-0BB0-9424-81D1-6DD34788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GRAPHICAL LASSO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EAF8-B0B2-BA78-C6BF-F21BF440DC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10515600" cy="4137189"/>
          </a:xfrm>
          <a:noFill/>
        </p:spPr>
        <p:txBody>
          <a:bodyPr>
            <a:normAutofit/>
          </a:bodyPr>
          <a:lstStyle/>
          <a:p>
            <a:r>
              <a:rPr lang="es-AR" dirty="0"/>
              <a:t>Evita correlaciones espurias o indirectas</a:t>
            </a:r>
          </a:p>
          <a:p>
            <a:r>
              <a:rPr lang="es-AR" dirty="0"/>
              <a:t>Parte de la matriz de covarianza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</a:t>
            </a:r>
            <a:endParaRPr lang="es-AR" dirty="0"/>
          </a:p>
          <a:p>
            <a:r>
              <a:rPr lang="es-AR" dirty="0"/>
              <a:t>Estima la </a:t>
            </a:r>
            <a:r>
              <a:rPr lang="es-AR" b="1" dirty="0"/>
              <a:t>matriz de precisión </a:t>
            </a:r>
            <a:r>
              <a:rPr lang="es-AR" dirty="0"/>
              <a:t>(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s-E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s-AR" dirty="0"/>
              <a:t>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Σ−1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</a:t>
            </a:r>
            <a:endParaRPr lang="es-AR" dirty="0"/>
          </a:p>
          <a:p>
            <a:r>
              <a:rPr lang="es-AR" dirty="0"/>
              <a:t>Información de la dependencia condicional entre variables (stocks)</a:t>
            </a:r>
          </a:p>
          <a:p>
            <a:r>
              <a:rPr lang="es-AR" dirty="0"/>
              <a:t>Penalizando con regularización LASSO, usando su misma norma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λ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∥Ω∥</a:t>
            </a:r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Función de optimización:</a:t>
            </a:r>
          </a:p>
          <a:p>
            <a:endParaRPr lang="es-ES" dirty="0">
              <a:solidFill>
                <a:srgbClr val="333333"/>
              </a:solidFill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Encontrando un </a:t>
            </a:r>
            <a:r>
              <a:rPr lang="es-AR" b="1" dirty="0"/>
              <a:t>matriz de precisión esparza</a:t>
            </a:r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λ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es el parámetro de regularización</a:t>
            </a:r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1275F-2210-E8B0-C64F-23F182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2E373-198E-8D05-AC57-FFFA1100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94" y="3760234"/>
            <a:ext cx="4952812" cy="730743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A1C16BF4-D85A-768A-5EDE-D846CD9DF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0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6587-CC34-E31F-E4B7-AFD89193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63F0-CFF8-800E-49CA-A5F6ADC0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GRAPHICAL LASSO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80EB-6633-52AA-0499-5AD5BACEAA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10515600" cy="4137189"/>
          </a:xfrm>
          <a:noFill/>
        </p:spPr>
        <p:txBody>
          <a:bodyPr>
            <a:normAutofit/>
          </a:bodyPr>
          <a:lstStyle/>
          <a:p>
            <a:r>
              <a:rPr lang="es-ES" dirty="0"/>
              <a:t>Relación directa entre dos variables (stocks)</a:t>
            </a:r>
          </a:p>
          <a:p>
            <a:r>
              <a:rPr lang="es-ES" dirty="0"/>
              <a:t>Estimada con la </a:t>
            </a:r>
            <a:r>
              <a:rPr lang="es-ES" b="1" dirty="0"/>
              <a:t>matriz de correlación parcial</a:t>
            </a:r>
          </a:p>
          <a:p>
            <a:r>
              <a:rPr lang="es-ES" dirty="0"/>
              <a:t>Usa la </a:t>
            </a:r>
            <a:r>
              <a:rPr lang="es-AR" b="1" dirty="0"/>
              <a:t>matriz de precisión </a:t>
            </a:r>
            <a:r>
              <a:rPr lang="es-AR" b="1" dirty="0" err="1"/>
              <a:t>esparsa</a:t>
            </a:r>
            <a:r>
              <a:rPr lang="es-AR" b="1" dirty="0"/>
              <a:t> </a:t>
            </a:r>
            <a:r>
              <a:rPr lang="es-AR" dirty="0"/>
              <a:t>(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) </a:t>
            </a:r>
          </a:p>
          <a:p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athJax_Main"/>
              </a:rPr>
              <a:t>jj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y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athJax_Main"/>
              </a:rPr>
              <a:t>kk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son los valores diagonales de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para las variables j y k</a:t>
            </a: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Capta la fuerza de la relación</a:t>
            </a: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Y la dirección, a partir del signo</a:t>
            </a:r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2855C-5746-B6C1-15E6-F75A67703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2323E6-FE2A-6BEF-031C-3FC40DAF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1543C2-217F-9144-53B9-04532979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86" y="4272036"/>
            <a:ext cx="2642010" cy="962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DDFBA0-C081-E8A8-650E-0D23B00C24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E195-34A4-46AC-7A33-A548BECEE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6B3A9B3-00FF-A117-1E53-AA01F809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937D-C80D-0565-7702-EF87276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754B-81CC-6C92-A1DB-8D2CF20A75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PUNTO DE PARTIDA</a:t>
            </a:r>
          </a:p>
          <a:p>
            <a:r>
              <a:rPr lang="es-ES" dirty="0" err="1"/>
              <a:t>Yahoo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como fuente de datos</a:t>
            </a:r>
          </a:p>
          <a:p>
            <a:r>
              <a:rPr lang="es-ES" dirty="0"/>
              <a:t>Analizando unas ~ 200 stocks en los últimos 36 meses</a:t>
            </a:r>
          </a:p>
          <a:p>
            <a:r>
              <a:rPr lang="es-ES" dirty="0"/>
              <a:t>Esta ventana permite captar patrones a mediano plazo</a:t>
            </a:r>
          </a:p>
          <a:p>
            <a:r>
              <a:rPr lang="es-ES" dirty="0"/>
              <a:t>Abarca ciclos económicos en sus distintas fases</a:t>
            </a:r>
          </a:p>
          <a:p>
            <a:r>
              <a:rPr lang="es-ES" dirty="0"/>
              <a:t>Evita ruido temporal</a:t>
            </a:r>
          </a:p>
          <a:p>
            <a:endParaRPr lang="es-ES" dirty="0"/>
          </a:p>
          <a:p>
            <a:r>
              <a:rPr lang="es-ES" dirty="0" err="1"/>
              <a:t>Librerias</a:t>
            </a:r>
            <a:r>
              <a:rPr lang="es-ES" dirty="0"/>
              <a:t> específicas usadas: </a:t>
            </a:r>
          </a:p>
          <a:p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glasso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colorRamps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igraph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RColorBrewer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threejs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htmlwidgets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quantmod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tidyverse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PerformanceAnalytics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FEDED6-16B5-6C4B-AF4C-3A1CD968E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D247EF6-C822-2F97-79BF-F9B05B1A6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6BA625-EF9C-6A64-BC62-66471A8F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158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240</TotalTime>
  <Words>637</Words>
  <Application>Microsoft Office PowerPoint</Application>
  <PresentationFormat>Panorámica</PresentationFormat>
  <Paragraphs>123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Helvetica Neue</vt:lpstr>
      <vt:lpstr>MathJax_Main</vt:lpstr>
      <vt:lpstr>MathJax_Math-italic</vt:lpstr>
      <vt:lpstr>Aptos</vt:lpstr>
      <vt:lpstr>Arial</vt:lpstr>
      <vt:lpstr>Calibri</vt:lpstr>
      <vt:lpstr>Calibri Light</vt:lpstr>
      <vt:lpstr>Courier New</vt:lpstr>
      <vt:lpstr>Wingdings</vt:lpstr>
      <vt:lpstr>Custom</vt:lpstr>
      <vt:lpstr>GRAPHICAL LASSO Aplicación en el ámbito financiero</vt:lpstr>
      <vt:lpstr>Contenido</vt:lpstr>
      <vt:lpstr>Introducción</vt:lpstr>
      <vt:lpstr>Problema disparador</vt:lpstr>
      <vt:lpstr>Problema disparador</vt:lpstr>
      <vt:lpstr>Problema disparador</vt:lpstr>
      <vt:lpstr>GRAPHICAL LASSO</vt:lpstr>
      <vt:lpstr>GRAPHICAL LASSO</vt:lpstr>
      <vt:lpstr>Aplicación de Glasso en valores de bolsa </vt:lpstr>
      <vt:lpstr>Aplicación de Glasso en valores de bolsa </vt:lpstr>
      <vt:lpstr>Aplicación de Glasso en valores de bolsa 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Santiago Tedoldi</dc:creator>
  <cp:lastModifiedBy>Santiago Tedoldi</cp:lastModifiedBy>
  <cp:revision>8</cp:revision>
  <dcterms:created xsi:type="dcterms:W3CDTF">2024-02-14T18:56:44Z</dcterms:created>
  <dcterms:modified xsi:type="dcterms:W3CDTF">2024-12-10T22:50:24Z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